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</p:sldMasterIdLst>
  <p:notesMasterIdLst>
    <p:notesMasterId r:id="rId19"/>
  </p:notesMasterIdLst>
  <p:sldIdLst>
    <p:sldId id="349" r:id="rId3"/>
    <p:sldId id="347" r:id="rId4"/>
    <p:sldId id="350" r:id="rId5"/>
    <p:sldId id="377" r:id="rId6"/>
    <p:sldId id="378" r:id="rId7"/>
    <p:sldId id="379" r:id="rId8"/>
    <p:sldId id="380" r:id="rId9"/>
    <p:sldId id="381" r:id="rId10"/>
    <p:sldId id="383" r:id="rId11"/>
    <p:sldId id="384" r:id="rId12"/>
    <p:sldId id="385" r:id="rId13"/>
    <p:sldId id="386" r:id="rId14"/>
    <p:sldId id="387" r:id="rId15"/>
    <p:sldId id="389" r:id="rId16"/>
    <p:sldId id="390" r:id="rId17"/>
    <p:sldId id="3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6303" autoAdjust="0"/>
  </p:normalViewPr>
  <p:slideViewPr>
    <p:cSldViewPr>
      <p:cViewPr>
        <p:scale>
          <a:sx n="82" d="100"/>
          <a:sy n="82" d="100"/>
        </p:scale>
        <p:origin x="-84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7542E-3AB6-4FB7-8E9E-3E5F05117DF4}" type="datetimeFigureOut">
              <a:rPr lang="en-US" smtClean="0"/>
              <a:pPr/>
              <a:t>6/14/2014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2646A-22A1-44F4-AF49-C2560E318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6576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ctr" anchorCtr="0"/>
          <a:lstStyle>
            <a:lvl1pPr>
              <a:defRPr cap="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019800"/>
            <a:ext cx="2057400" cy="838200"/>
          </a:xfr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Computer Science Department</a:t>
            </a:r>
            <a:endParaRPr lang="en-US" dirty="0"/>
          </a:p>
        </p:txBody>
      </p:sp>
      <p:pic>
        <p:nvPicPr>
          <p:cNvPr id="18434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2" cstate="print"/>
          <a:srcRect l="19661" t="6554" r="17422" b="35773"/>
          <a:stretch>
            <a:fillRect/>
          </a:stretch>
        </p:blipFill>
        <p:spPr bwMode="auto">
          <a:xfrm>
            <a:off x="304800" y="4038600"/>
            <a:ext cx="1995055" cy="1828800"/>
          </a:xfrm>
          <a:prstGeom prst="rect">
            <a:avLst/>
          </a:prstGeom>
          <a:noFill/>
        </p:spPr>
      </p:pic>
      <p:pic>
        <p:nvPicPr>
          <p:cNvPr id="18436" name="Picture 4" descr="جامعة الأميرة نورة بنت عبد الرحمن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7865" y="685800"/>
            <a:ext cx="3145735" cy="2743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5A69-74DE-417B-9E03-1B20E469A04C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E92FC99-16F4-4240-8F5C-E03A37396900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ctr" anchorCtr="0"/>
          <a:lstStyle>
            <a:lvl1pPr>
              <a:defRPr cap="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04800" y="6019800"/>
            <a:ext cx="2057400" cy="838200"/>
          </a:xfr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black"/>
                </a:solidFill>
              </a:rPr>
              <a:t>Computer Science Department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8434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2" cstate="print"/>
          <a:srcRect l="19661" t="6554" r="17422" b="35773"/>
          <a:stretch>
            <a:fillRect/>
          </a:stretch>
        </p:blipFill>
        <p:spPr bwMode="auto">
          <a:xfrm>
            <a:off x="304800" y="4038600"/>
            <a:ext cx="1995055" cy="1828800"/>
          </a:xfrm>
          <a:prstGeom prst="rect">
            <a:avLst/>
          </a:prstGeom>
          <a:noFill/>
        </p:spPr>
      </p:pic>
      <p:pic>
        <p:nvPicPr>
          <p:cNvPr id="18436" name="Picture 4" descr="جامعة الأميرة نورة بنت عبد الرحمن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7865" y="685800"/>
            <a:ext cx="3145735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9972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BEF6-63C0-4B47-9EE8-AB5EF2F087BD}" type="datetime5">
              <a:rPr lang="en-GB" smtClean="0">
                <a:solidFill>
                  <a:srgbClr val="1F497D"/>
                </a:solidFill>
              </a:rPr>
              <a:pPr/>
              <a:t>14-Jun-14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Computer Science Department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211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2192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0C20-75FF-4A21-895D-4B7C9EF15CDD}" type="datetime5">
              <a:rPr lang="en-GB" smtClean="0">
                <a:solidFill>
                  <a:srgbClr val="1F497D"/>
                </a:solidFill>
              </a:rPr>
              <a:pPr/>
              <a:t>14-Jun-14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Computer Science Department</a:t>
            </a:r>
            <a:endParaRPr lang="en-US">
              <a:solidFill>
                <a:srgbClr val="1F497D"/>
              </a:solidFill>
            </a:endParaRPr>
          </a:p>
        </p:txBody>
      </p:sp>
      <p:pic>
        <p:nvPicPr>
          <p:cNvPr id="10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2" cstate="print"/>
          <a:srcRect l="19661" t="6554" r="17422" b="35773"/>
          <a:stretch>
            <a:fillRect/>
          </a:stretch>
        </p:blipFill>
        <p:spPr bwMode="auto">
          <a:xfrm>
            <a:off x="2" y="2743200"/>
            <a:ext cx="1330038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958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D773F8-64C8-48D6-80CE-52524DC78AD6}" type="datetime5">
              <a:rPr lang="en-GB" smtClean="0">
                <a:solidFill>
                  <a:srgbClr val="1F497D"/>
                </a:solidFill>
              </a:rPr>
              <a:pPr/>
              <a:t>14-Jun-14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1F497D"/>
                </a:solidFill>
              </a:rPr>
              <a:t>Computer Science Department</a:t>
            </a:r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4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0BB68A-553F-42AD-A675-3AC3B080290B}" type="datetime5">
              <a:rPr lang="en-GB" smtClean="0">
                <a:solidFill>
                  <a:srgbClr val="1F497D"/>
                </a:solidFill>
              </a:rPr>
              <a:pPr/>
              <a:t>14-Jun-14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1F497D"/>
                </a:solidFill>
              </a:rPr>
              <a:t>Computer Science Department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75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B351-0F01-4BC0-9851-1BD2193EE291}" type="datetime5">
              <a:rPr lang="en-GB" smtClean="0">
                <a:solidFill>
                  <a:srgbClr val="1F497D"/>
                </a:solidFill>
              </a:rPr>
              <a:pPr/>
              <a:t>14-Jun-14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Computer Science Department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9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1613-756C-4CF3-B770-8FA19107E1F1}" type="datetime5">
              <a:rPr lang="en-GB" smtClean="0">
                <a:solidFill>
                  <a:srgbClr val="1F497D"/>
                </a:solidFill>
              </a:rPr>
              <a:pPr/>
              <a:t>14-Jun-14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Computer Science Department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19A39A-DE17-4F7B-8932-6C19FDDBCA65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57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9B-4DE3-44EB-87B6-D311F2F7CC4E}" type="datetime5">
              <a:rPr lang="en-GB" smtClean="0">
                <a:solidFill>
                  <a:srgbClr val="1F497D"/>
                </a:solidFill>
              </a:rPr>
              <a:pPr/>
              <a:t>14-Jun-14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Computer Science Department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893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A281-85D4-46FA-8B78-1D7368977767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04F68F2-A107-4333-BAFE-8F1A8C3F4BB9}" type="datetime5">
              <a:rPr lang="en-GB" smtClean="0">
                <a:solidFill>
                  <a:srgbClr val="1F497D"/>
                </a:solidFill>
              </a:rPr>
              <a:pPr/>
              <a:t>14-Jun-14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>
                <a:solidFill>
                  <a:srgbClr val="1F497D"/>
                </a:solidFill>
              </a:rPr>
              <a:t>Computer Science Department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08099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D6A9-2370-481A-8B58-1B424E530505}" type="datetime5">
              <a:rPr lang="en-GB" smtClean="0">
                <a:solidFill>
                  <a:srgbClr val="1F497D"/>
                </a:solidFill>
              </a:rPr>
              <a:pPr/>
              <a:t>14-Jun-14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Computer Science Department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9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8D12E14-D164-4CB5-BCAF-19289DCA24B5}" type="datetime5">
              <a:rPr lang="en-GB" smtClean="0">
                <a:solidFill>
                  <a:srgbClr val="1F497D"/>
                </a:solidFill>
              </a:rPr>
              <a:pPr/>
              <a:t>14-Jun-14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Computer Science Department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19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219200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1325-0670-4C69-9780-34E83894600F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pic>
        <p:nvPicPr>
          <p:cNvPr id="10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2" cstate="print"/>
          <a:srcRect l="19661" t="6554" r="17422" b="35773"/>
          <a:stretch>
            <a:fillRect/>
          </a:stretch>
        </p:blipFill>
        <p:spPr bwMode="auto">
          <a:xfrm>
            <a:off x="2" y="2743200"/>
            <a:ext cx="1330038" cy="12192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A5CA6D-DD06-4B86-B18A-231E993F6C63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Computer Science Department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5DE64F-EF5E-4AF7-8530-0E305266544F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lvl1pPr marL="0" indent="0" algn="ctr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80AF-4EBB-421B-B386-529E05309556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5F4E-3D3E-4AD7-AD3E-A22BAF4DBDD6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1812-90B3-4D3B-A29A-21BD118C5E32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744AA18-8ECA-44E2-811C-742295BC815E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32F93F-A61F-47C2-BBF8-1F52F38F4F04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52800" y="6248400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ttp://blogs.zdnet.com/security/images/java_logo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15000"/>
            <a:ext cx="609600" cy="970483"/>
          </a:xfrm>
          <a:prstGeom prst="rect">
            <a:avLst/>
          </a:prstGeom>
          <a:noFill/>
        </p:spPr>
      </p:pic>
      <p:pic>
        <p:nvPicPr>
          <p:cNvPr id="12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14" cstate="print"/>
          <a:srcRect l="19661" t="6554" r="17422" b="35773"/>
          <a:stretch>
            <a:fillRect/>
          </a:stretch>
        </p:blipFill>
        <p:spPr bwMode="auto">
          <a:xfrm>
            <a:off x="0" y="533400"/>
            <a:ext cx="609600" cy="558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68E103-0C4C-4E1A-8410-71C5BFDBA32A}" type="datetime5">
              <a:rPr lang="en-GB" smtClean="0">
                <a:solidFill>
                  <a:srgbClr val="1F497D"/>
                </a:solidFill>
              </a:rPr>
              <a:pPr/>
              <a:t>14-Jun-14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52800" y="6248400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Computer Science Department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19A39A-DE17-4F7B-8932-6C19FDDBCA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http://blogs.zdnet.com/security/images/java_logo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15000"/>
            <a:ext cx="609600" cy="970483"/>
          </a:xfrm>
          <a:prstGeom prst="rect">
            <a:avLst/>
          </a:prstGeom>
          <a:noFill/>
        </p:spPr>
      </p:pic>
      <p:pic>
        <p:nvPicPr>
          <p:cNvPr id="12" name="Picture 2" descr="http://www.pnu.edu.sa/ar/Faculties/ComputerScience/PhotoGalleryPics/%D9%83%D9%84%D9%8A%D8%A9%20%D8%B9%D9%84%D9%88%D9%85%20%D8%A7%D9%84%D8%AD%D8%A7%D8%B3%D8%A8%20%D9%88%D8%A7%D9%84%D9%85%D8%B9%D9%84%D9%88%D9%85%D8%A7%D8%AA%20%D8%B4%D8%B9%D8%A7%D8%B1.jpg"/>
          <p:cNvPicPr>
            <a:picLocks noChangeAspect="1" noChangeArrowheads="1"/>
          </p:cNvPicPr>
          <p:nvPr userDrawn="1"/>
        </p:nvPicPr>
        <p:blipFill>
          <a:blip r:embed="rId14" cstate="print"/>
          <a:srcRect l="19661" t="6554" r="17422" b="35773"/>
          <a:stretch>
            <a:fillRect/>
          </a:stretch>
        </p:blipFill>
        <p:spPr bwMode="auto">
          <a:xfrm>
            <a:off x="0" y="533400"/>
            <a:ext cx="609600" cy="55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1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Cs212: Data Structures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</a:t>
            </a:r>
            <a:r>
              <a:rPr lang="en-US" dirty="0"/>
              <a:t>7</a:t>
            </a:r>
            <a:r>
              <a:rPr lang="en-US" dirty="0" smtClean="0"/>
              <a:t>: Stacks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Computer Science Department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622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ar-SA" sz="3600" dirty="0"/>
              <a:t>Stack LL Implementation (cont.) </a:t>
            </a:r>
            <a:r>
              <a:rPr lang="en-US" altLang="ar-SA" sz="3600" dirty="0">
                <a:solidFill>
                  <a:srgbClr val="C00000"/>
                </a:solidFill>
              </a:rPr>
              <a:t>C++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 smtClean="0"/>
              <a:t>Stack Class – </a:t>
            </a:r>
            <a:r>
              <a:rPr lang="en-US" i="1" dirty="0" err="1" smtClean="0"/>
              <a:t>pushStack</a:t>
            </a:r>
            <a:r>
              <a:rPr lang="en-US" i="1" dirty="0" smtClean="0"/>
              <a:t>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7" name="Text Box 1"/>
          <p:cNvSpPr txBox="1"/>
          <p:nvPr/>
        </p:nvSpPr>
        <p:spPr>
          <a:xfrm>
            <a:off x="1524000" y="3048000"/>
            <a:ext cx="5864352" cy="20574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>
              <a:lnSpc>
                <a:spcPct val="107000"/>
              </a:lnSpc>
            </a:pP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void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pushStack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data){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Node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NewNode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new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Node(data);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NewNode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-&gt;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next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NewNode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count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++;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622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ar-SA" sz="3600" dirty="0" smtClean="0"/>
              <a:t> </a:t>
            </a:r>
            <a:r>
              <a:rPr lang="en-US" altLang="ar-SA" sz="3600" dirty="0"/>
              <a:t>Stack LL Implementation (cont.) </a:t>
            </a:r>
            <a:r>
              <a:rPr lang="en-US" altLang="ar-SA" sz="3600" dirty="0">
                <a:solidFill>
                  <a:srgbClr val="C00000"/>
                </a:solidFill>
              </a:rPr>
              <a:t>C++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 smtClean="0"/>
              <a:t>Stack Class – </a:t>
            </a:r>
            <a:r>
              <a:rPr lang="en-US" i="1" dirty="0" err="1" smtClean="0"/>
              <a:t>popStack</a:t>
            </a:r>
            <a:r>
              <a:rPr lang="en-US" i="1" dirty="0" smtClean="0"/>
              <a:t>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7" name="Text Box 1"/>
          <p:cNvSpPr txBox="1"/>
          <p:nvPr/>
        </p:nvSpPr>
        <p:spPr>
          <a:xfrm>
            <a:off x="1524000" y="2590800"/>
            <a:ext cx="5864352" cy="35814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err="1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bool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popStack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dataout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){</a:t>
            </a:r>
          </a:p>
          <a:p>
            <a:pPr marL="269875">
              <a:lnSpc>
                <a:spcPct val="107000"/>
              </a:lnSpc>
            </a:pPr>
            <a:endParaRPr lang="en-US" sz="1600" dirty="0">
              <a:solidFill>
                <a:srgbClr val="0000E6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if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(!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emptyStack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()){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 smtClean="0">
                <a:solidFill>
                  <a:srgbClr val="009999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Node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*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pLoc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= top;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dataout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sz="1600" dirty="0" smtClean="0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-&gt;Data;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-&gt;next;</a:t>
            </a:r>
          </a:p>
          <a:p>
            <a:pPr marL="269875">
              <a:lnSpc>
                <a:spcPct val="107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   </a:t>
            </a:r>
            <a:r>
              <a:rPr lang="en-US" sz="1600" dirty="0" smtClean="0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count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--;</a:t>
            </a:r>
          </a:p>
          <a:p>
            <a:pPr marL="269875">
              <a:lnSpc>
                <a:spcPct val="107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   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delete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pLoc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;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//freed </a:t>
            </a:r>
            <a:r>
              <a:rPr lang="en-US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memory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return true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9875">
              <a:lnSpc>
                <a:spcPct val="107000"/>
              </a:lnSpc>
            </a:pP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else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return false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93663">
              <a:lnSpc>
                <a:spcPct val="107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622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ar-SA" sz="3600" dirty="0" smtClean="0"/>
              <a:t> </a:t>
            </a:r>
            <a:r>
              <a:rPr lang="en-US" altLang="ar-SA" sz="3600" dirty="0"/>
              <a:t>Stack LL Implementation (cont.) </a:t>
            </a:r>
            <a:r>
              <a:rPr lang="en-US" altLang="ar-SA" sz="3600" dirty="0">
                <a:solidFill>
                  <a:srgbClr val="C00000"/>
                </a:solidFill>
              </a:rPr>
              <a:t>C++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 smtClean="0"/>
              <a:t>Stack Class – </a:t>
            </a:r>
            <a:r>
              <a:rPr lang="en-US" i="1" dirty="0" err="1" smtClean="0"/>
              <a:t>StackTop</a:t>
            </a:r>
            <a:r>
              <a:rPr lang="en-US" i="1" dirty="0" smtClean="0"/>
              <a:t>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6" name="Text Box 1"/>
          <p:cNvSpPr txBox="1"/>
          <p:nvPr/>
        </p:nvSpPr>
        <p:spPr>
          <a:xfrm>
            <a:off x="1524000" y="2819400"/>
            <a:ext cx="5410200" cy="2514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600" dirty="0" err="1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ool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StackTop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&amp;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dataout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){</a:t>
            </a:r>
          </a:p>
          <a:p>
            <a:pPr marL="269875">
              <a:lnSpc>
                <a:spcPct val="107000"/>
              </a:lnSpc>
            </a:pPr>
            <a:endParaRPr lang="en-US" sz="1600" dirty="0">
              <a:solidFill>
                <a:srgbClr val="0000E6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(!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emptyStack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()){</a:t>
            </a:r>
          </a:p>
          <a:p>
            <a:pPr marL="269875">
              <a:lnSpc>
                <a:spcPct val="107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dataout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sz="1600" dirty="0" smtClean="0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-&gt;Data;</a:t>
            </a:r>
          </a:p>
          <a:p>
            <a:pPr marL="269875">
              <a:lnSpc>
                <a:spcPct val="107000"/>
              </a:lnSpc>
            </a:pP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return 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9875">
              <a:lnSpc>
                <a:spcPct val="107000"/>
              </a:lnSpc>
            </a:pP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else</a:t>
            </a:r>
            <a:endParaRPr lang="en-US" sz="1600" dirty="0">
              <a:solidFill>
                <a:srgbClr val="0000E6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return false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93663">
              <a:lnSpc>
                <a:spcPct val="107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1812-90B3-4D3B-A29A-21BD118C5E32}" type="datetime5">
              <a:rPr lang="en-GB" smtClean="0"/>
              <a:pPr/>
              <a:t>14-Jun-14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Computer Science Department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Write a program that read a list of integers from the user then print them in reverse.</a:t>
            </a:r>
            <a:endParaRPr lang="ar-SA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870" t="6765" r="77721" b="69048"/>
          <a:stretch/>
        </p:blipFill>
        <p:spPr>
          <a:xfrm>
            <a:off x="2705100" y="2057400"/>
            <a:ext cx="5372100" cy="35814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2 </a:t>
            </a:r>
            <a:r>
              <a:rPr lang="en-US" sz="5400" dirty="0" smtClean="0">
                <a:solidFill>
                  <a:srgbClr val="C00000"/>
                </a:solidFill>
              </a:rPr>
              <a:t>(C++)</a:t>
            </a:r>
            <a:endParaRPr lang="ar-SA" sz="5400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1812-90B3-4D3B-A29A-21BD118C5E32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 Box 1"/>
          <p:cNvSpPr txBox="1"/>
          <p:nvPr/>
        </p:nvSpPr>
        <p:spPr>
          <a:xfrm>
            <a:off x="914400" y="1828800"/>
            <a:ext cx="7010400" cy="42672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</a:t>
            </a:r>
            <a:r>
              <a:rPr lang="en-US" sz="1400" b="1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everseList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ar-SA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4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Stack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 ;</a:t>
            </a:r>
          </a:p>
          <a:p>
            <a:pPr algn="l"/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number[15] , size ;</a:t>
            </a:r>
          </a:p>
          <a:p>
            <a:pPr algn="l"/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dataout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 </a:t>
            </a:r>
            <a:r>
              <a:rPr lang="en-US" sz="1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"Enter the size of your list :"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cin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size;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 </a:t>
            </a:r>
            <a:r>
              <a:rPr lang="en-US" sz="1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"Enter the element of the list: 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nn-NO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nn-NO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nn-NO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nn-NO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nn-NO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i = 0; i &lt; size ; i</a:t>
            </a:r>
            <a:r>
              <a:rPr lang="nn-NO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++){</a:t>
            </a:r>
          </a:p>
          <a:p>
            <a:pPr algn="l"/>
            <a:r>
              <a:rPr lang="nn-NO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cin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&gt;&gt;number[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s.pushStack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(number[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]);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}</a:t>
            </a:r>
            <a:r>
              <a:rPr lang="ar-SA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ar-SA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1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"The reverse list is: 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endl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while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!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s.emptyStack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{</a:t>
            </a:r>
            <a:endParaRPr lang="ar-SA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s.popStack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dataout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dataout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&lt;&lt; </a:t>
            </a:r>
            <a:r>
              <a:rPr lang="en-US" sz="1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"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;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}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</a:t>
            </a:r>
            <a:r>
              <a:rPr lang="en-US" dirty="0" smtClean="0"/>
              <a:t>2 </a:t>
            </a:r>
            <a:r>
              <a:rPr lang="en-US" dirty="0" smtClean="0">
                <a:solidFill>
                  <a:srgbClr val="C00000"/>
                </a:solidFill>
              </a:rPr>
              <a:t>( Java )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1812-90B3-4D3B-A29A-21BD118C5E32}" type="datetime5">
              <a:rPr lang="en-GB" smtClean="0">
                <a:solidFill>
                  <a:srgbClr val="1F497D"/>
                </a:solidFill>
              </a:rPr>
              <a:pPr/>
              <a:t>14-Jun-14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F497D"/>
                </a:solidFill>
              </a:rPr>
              <a:t>Computer Science Department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 Box 1"/>
          <p:cNvSpPr txBox="1"/>
          <p:nvPr/>
        </p:nvSpPr>
        <p:spPr>
          <a:xfrm>
            <a:off x="914400" y="1828800"/>
            <a:ext cx="7010400" cy="4419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 static void </a:t>
            </a:r>
            <a:r>
              <a:rPr lang="en-US" sz="1400" b="1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ReverseList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Stack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 =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new </a:t>
            </a:r>
            <a:r>
              <a:rPr lang="en-US" sz="1400" dirty="0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Stack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 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dataout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Node(0);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400" dirty="0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Scanner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input =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Scanner (System.</a:t>
            </a:r>
            <a:r>
              <a:rPr lang="en-US" sz="1400" dirty="0">
                <a:solidFill>
                  <a:srgbClr val="00B05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err="1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System.</a:t>
            </a:r>
            <a:r>
              <a:rPr lang="en-US" sz="1400" dirty="0" err="1" smtClean="0">
                <a:solidFill>
                  <a:srgbClr val="00B05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</a:t>
            </a:r>
            <a:r>
              <a:rPr lang="en-US" sz="1400" dirty="0" err="1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.println</a:t>
            </a:r>
            <a:r>
              <a:rPr lang="en-US" sz="1400" dirty="0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"Enter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 size of your list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:" </a:t>
            </a:r>
            <a:r>
              <a:rPr lang="en-US" sz="1400" dirty="0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1400" dirty="0">
              <a:solidFill>
                <a:schemeClr val="tx1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 = 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input.nextInt</a:t>
            </a:r>
            <a:r>
              <a:rPr lang="en-US" sz="1400" dirty="0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number [] = </a:t>
            </a:r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 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[size];</a:t>
            </a:r>
            <a:endParaRPr lang="en-US" sz="1400" dirty="0">
              <a:solidFill>
                <a:schemeClr val="tx1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System.</a:t>
            </a:r>
            <a:r>
              <a:rPr lang="en-US" sz="1400" dirty="0" err="1">
                <a:solidFill>
                  <a:srgbClr val="00B05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.println</a:t>
            </a:r>
            <a:r>
              <a:rPr lang="en-US" sz="1400" dirty="0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Enter the element of the list: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400" dirty="0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);</a:t>
            </a:r>
            <a:endParaRPr lang="en-US" sz="1400" dirty="0">
              <a:solidFill>
                <a:schemeClr val="tx1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for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size ; 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++){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number[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]=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input.nextInt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s.pushStack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(number[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]);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} 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System.</a:t>
            </a:r>
            <a:r>
              <a:rPr lang="en-US" sz="1400" dirty="0" err="1">
                <a:solidFill>
                  <a:srgbClr val="00B05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.println</a:t>
            </a:r>
            <a:r>
              <a:rPr lang="en-US" sz="1400" dirty="0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 reverse list is: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</a:t>
            </a:r>
            <a:r>
              <a:rPr lang="en-US" sz="1400" dirty="0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1400" dirty="0">
              <a:solidFill>
                <a:schemeClr val="tx1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while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! 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s.emptyStack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()){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s.popStack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dataout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	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System.</a:t>
            </a:r>
            <a:r>
              <a:rPr lang="en-US" sz="1400" dirty="0" err="1">
                <a:solidFill>
                  <a:srgbClr val="00B05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.print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dataout.</a:t>
            </a:r>
            <a:r>
              <a:rPr lang="en-US" sz="1400" dirty="0" err="1">
                <a:solidFill>
                  <a:srgbClr val="00B05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+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</a:t>
            </a:r>
            <a:r>
              <a:rPr lang="en-US" sz="1400" dirty="0" smtClean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}</a:t>
            </a:r>
          </a:p>
          <a:p>
            <a:r>
              <a:rPr lang="en-US" sz="14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3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J</a:t>
            </a:r>
            <a:r>
              <a:rPr lang="en-US" dirty="0" smtClean="0">
                <a:solidFill>
                  <a:srgbClr val="C00000"/>
                </a:solidFill>
              </a:rPr>
              <a:t>ava &amp;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++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1812-90B3-4D3B-A29A-21BD118C5E32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PostFix</a:t>
            </a:r>
            <a:r>
              <a:rPr lang="en-US" dirty="0" smtClean="0"/>
              <a:t> expression</a:t>
            </a:r>
            <a:endParaRPr lang="ar-SA" dirty="0"/>
          </a:p>
        </p:txBody>
      </p:sp>
      <p:pic>
        <p:nvPicPr>
          <p:cNvPr id="10" name="Content Placeholder 9" descr="slide-13-7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16200" y="17526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4897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Computer Science Department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What is Stack ?</a:t>
            </a:r>
            <a:endParaRPr lang="en-US" sz="24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2438400" y="2133600"/>
            <a:ext cx="6248400" cy="35052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altLang="ar-SA" b="1" dirty="0"/>
              <a:t>A stack </a:t>
            </a:r>
            <a:r>
              <a:rPr lang="en-US" altLang="ar-SA" dirty="0"/>
              <a:t>is a </a:t>
            </a:r>
            <a:r>
              <a:rPr lang="en-US" altLang="ar-SA" dirty="0">
                <a:solidFill>
                  <a:srgbClr val="C00000"/>
                </a:solidFill>
              </a:rPr>
              <a:t>linear list </a:t>
            </a:r>
            <a:r>
              <a:rPr lang="en-US" altLang="ar-SA" dirty="0"/>
              <a:t>in which all additions and deletions are </a:t>
            </a:r>
            <a:r>
              <a:rPr lang="en-US" altLang="ar-SA" dirty="0">
                <a:solidFill>
                  <a:srgbClr val="C00000"/>
                </a:solidFill>
              </a:rPr>
              <a:t>restricted</a:t>
            </a:r>
            <a:r>
              <a:rPr lang="en-US" altLang="ar-SA" dirty="0"/>
              <a:t> to one end, called the </a:t>
            </a:r>
            <a:r>
              <a:rPr lang="en-US" altLang="ar-SA" dirty="0">
                <a:solidFill>
                  <a:srgbClr val="C00000"/>
                </a:solidFill>
              </a:rPr>
              <a:t>top</a:t>
            </a:r>
            <a:r>
              <a:rPr lang="en-US" altLang="ar-SA" dirty="0">
                <a:solidFill>
                  <a:srgbClr val="FF3300"/>
                </a:solidFill>
              </a:rPr>
              <a:t>. </a:t>
            </a:r>
            <a:r>
              <a:rPr lang="en-US" altLang="ar-SA" dirty="0"/>
              <a:t>It is a L</a:t>
            </a:r>
            <a:r>
              <a:rPr lang="en-US" altLang="ar-SA" dirty="0" smtClean="0"/>
              <a:t>ast in-First </a:t>
            </a:r>
            <a:r>
              <a:rPr lang="en-US" altLang="ar-SA" dirty="0"/>
              <a:t>out (</a:t>
            </a:r>
            <a:r>
              <a:rPr lang="en-US" altLang="ar-SA" dirty="0">
                <a:solidFill>
                  <a:srgbClr val="C00000"/>
                </a:solidFill>
              </a:rPr>
              <a:t>LIFO</a:t>
            </a:r>
            <a:r>
              <a:rPr lang="en-US" altLang="ar-SA" dirty="0"/>
              <a:t>) data structure</a:t>
            </a:r>
            <a:r>
              <a:rPr lang="en-US" altLang="ar-SA" dirty="0" smtClean="0"/>
              <a:t>.</a:t>
            </a:r>
          </a:p>
          <a:p>
            <a:pPr marL="0" indent="0" algn="just">
              <a:buNone/>
            </a:pPr>
            <a:endParaRPr lang="en-US" altLang="ar-SA" dirty="0" smtClean="0"/>
          </a:p>
          <a:p>
            <a:pPr algn="just"/>
            <a:r>
              <a:rPr lang="en-US" altLang="ar-SA" sz="2800" dirty="0"/>
              <a:t>In Stacks we </a:t>
            </a:r>
            <a:r>
              <a:rPr lang="en-US" altLang="ar-SA" sz="2800" dirty="0">
                <a:solidFill>
                  <a:srgbClr val="C00000"/>
                </a:solidFill>
              </a:rPr>
              <a:t>DO NOT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ar-SA" sz="2800" dirty="0" smtClean="0"/>
              <a:t>Search</a:t>
            </a:r>
            <a:endParaRPr lang="en-US" altLang="ar-SA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ar-SA" sz="2800" dirty="0"/>
              <a:t>Add in arbitrary </a:t>
            </a:r>
            <a:r>
              <a:rPr lang="en-US" altLang="ar-SA" sz="2800" dirty="0" smtClean="0"/>
              <a:t>positions</a:t>
            </a:r>
            <a:endParaRPr lang="en-US" altLang="ar-SA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ar-SA" sz="2800" dirty="0" smtClean="0"/>
              <a:t>Sort</a:t>
            </a:r>
            <a:endParaRPr lang="en-US" altLang="ar-SA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ar-SA" sz="2800" dirty="0"/>
              <a:t>Access anything beyond the top </a:t>
            </a:r>
            <a:r>
              <a:rPr lang="en-US" altLang="ar-SA" sz="2800" dirty="0" smtClean="0"/>
              <a:t>element.</a:t>
            </a:r>
            <a:endParaRPr lang="en-US" altLang="ar-SA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005F-8620-4020-8B82-C904B8D2C475}" type="datetime5">
              <a:rPr lang="en-GB" smtClean="0"/>
              <a:pPr/>
              <a:t>14-Jun-14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077200" cy="869950"/>
          </a:xfrm>
        </p:spPr>
        <p:txBody>
          <a:bodyPr>
            <a:normAutofit/>
          </a:bodyPr>
          <a:lstStyle/>
          <a:p>
            <a:r>
              <a:rPr lang="en-US" b="1" dirty="0"/>
              <a:t>Basic Stack </a:t>
            </a:r>
            <a:r>
              <a:rPr lang="en-US" b="1" dirty="0" smtClean="0"/>
              <a:t>Operation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905000"/>
            <a:ext cx="2514600" cy="12192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altLang="en-US" sz="2600" b="1" dirty="0" smtClean="0"/>
              <a:t>Push</a:t>
            </a:r>
          </a:p>
          <a:p>
            <a:pPr lvl="1"/>
            <a:r>
              <a:rPr lang="en-US" dirty="0" smtClean="0"/>
              <a:t>Place data on the top of the stack.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1C46-853D-4BAD-9CCE-8F04F51D4E6A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52400" y="3276600"/>
            <a:ext cx="2590800" cy="1295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marR="0" lvl="0" indent="-320040" algn="just" defTabSz="91440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altLang="en-US" sz="2200" b="1" dirty="0"/>
              <a:t>Pop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2400" dirty="0"/>
              <a:t>Remove data from the top of the stack. 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52400" y="4876800"/>
            <a:ext cx="2514600" cy="1295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20040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altLang="ar-SA" sz="2200" b="1" dirty="0"/>
              <a:t>Stack Top</a:t>
            </a:r>
            <a:endParaRPr lang="en-US" altLang="en-US" sz="2200" b="1" dirty="0"/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2400" dirty="0"/>
              <a:t>Returns the top element of the stack.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5416" t="6452" r="15666" b="1613"/>
          <a:stretch>
            <a:fillRect/>
          </a:stretch>
        </p:blipFill>
        <p:spPr bwMode="auto">
          <a:xfrm>
            <a:off x="2667000" y="1600200"/>
            <a:ext cx="6324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3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ar-SA" sz="4000" dirty="0"/>
              <a:t>Stack Linked List Implementation</a:t>
            </a:r>
            <a:endParaRPr lang="ar-SA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1812-90B3-4D3B-A29A-21BD118C5E32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17500" y="2774950"/>
            <a:ext cx="2535238" cy="3244850"/>
            <a:chOff x="198" y="2112"/>
            <a:chExt cx="1597" cy="2044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480" y="2112"/>
              <a:ext cx="1315" cy="1680"/>
              <a:chOff x="4241" y="1797"/>
              <a:chExt cx="1043" cy="1179"/>
            </a:xfrm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>
                <a:off x="4377" y="1797"/>
                <a:ext cx="0" cy="11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>
                <a:off x="5148" y="1797"/>
                <a:ext cx="0" cy="11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>
                <a:off x="4377" y="2976"/>
                <a:ext cx="77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5148" y="1797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>
                <a:off x="4241" y="1797"/>
                <a:ext cx="1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98" y="2536"/>
              <a:ext cx="43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ar-SA"/>
                <a:t>Top</a:t>
              </a:r>
              <a:r>
                <a:rPr lang="en-US" altLang="ar-SA" sz="2000"/>
                <a:t> </a:t>
              </a:r>
            </a:p>
          </p:txBody>
        </p:sp>
        <p:sp>
          <p:nvSpPr>
            <p:cNvPr id="11" name="Rectangle 12"/>
            <p:cNvSpPr>
              <a:spLocks noChangeAspect="1" noChangeArrowheads="1"/>
            </p:cNvSpPr>
            <p:nvPr/>
          </p:nvSpPr>
          <p:spPr bwMode="auto">
            <a:xfrm>
              <a:off x="810" y="2490"/>
              <a:ext cx="680" cy="25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endParaRPr lang="ar-SA" altLang="ar-SA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3"/>
            <p:cNvSpPr>
              <a:spLocks noChangeAspect="1" noChangeArrowheads="1"/>
            </p:cNvSpPr>
            <p:nvPr/>
          </p:nvSpPr>
          <p:spPr bwMode="auto">
            <a:xfrm>
              <a:off x="810" y="2814"/>
              <a:ext cx="680" cy="25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endParaRPr lang="ar-SA" altLang="ar-SA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Rectangle 14"/>
            <p:cNvSpPr>
              <a:spLocks noChangeAspect="1" noChangeArrowheads="1"/>
            </p:cNvSpPr>
            <p:nvPr/>
          </p:nvSpPr>
          <p:spPr bwMode="auto">
            <a:xfrm>
              <a:off x="810" y="3138"/>
              <a:ext cx="680" cy="25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endParaRPr lang="ar-SA" altLang="ar-SA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Rectangle 15"/>
            <p:cNvSpPr>
              <a:spLocks noChangeAspect="1" noChangeArrowheads="1"/>
            </p:cNvSpPr>
            <p:nvPr/>
          </p:nvSpPr>
          <p:spPr bwMode="auto">
            <a:xfrm>
              <a:off x="810" y="3462"/>
              <a:ext cx="680" cy="25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endParaRPr lang="ar-SA" altLang="ar-SA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528" y="3878"/>
              <a:ext cx="1224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ar-SA" sz="2000"/>
                <a:t>(a) Conceptual </a:t>
              </a:r>
            </a:p>
          </p:txBody>
        </p:sp>
      </p:grp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3422650" y="1843088"/>
            <a:ext cx="2881313" cy="1227137"/>
            <a:chOff x="2154" y="1525"/>
            <a:chExt cx="1815" cy="773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154" y="1799"/>
              <a:ext cx="1225" cy="499"/>
            </a:xfrm>
            <a:prstGeom prst="rect">
              <a:avLst/>
            </a:prstGeom>
            <a:solidFill>
              <a:srgbClr val="FF9900">
                <a:alpha val="30196"/>
              </a:srgbClr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endParaRPr lang="ar-SA" altLang="ar-SA" sz="36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971" y="1889"/>
              <a:ext cx="318" cy="227"/>
            </a:xfrm>
            <a:prstGeom prst="rect">
              <a:avLst/>
            </a:prstGeom>
            <a:solidFill>
              <a:srgbClr val="CCECFF">
                <a:alpha val="30196"/>
              </a:srgbClr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endParaRPr lang="ar-SA" altLang="ar-SA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290" y="2068"/>
              <a:ext cx="499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ar-SA" dirty="0"/>
                <a:t>count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245" y="1889"/>
              <a:ext cx="544" cy="227"/>
            </a:xfrm>
            <a:prstGeom prst="rect">
              <a:avLst/>
            </a:prstGeom>
            <a:solidFill>
              <a:srgbClr val="FF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ar-SA" altLang="ar-SA" sz="2400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970" y="2070"/>
              <a:ext cx="36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ar-SA"/>
                <a:t>top 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154" y="1525"/>
              <a:ext cx="104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ar-SA" sz="2400">
                  <a:solidFill>
                    <a:srgbClr val="0066CC"/>
                  </a:solidFill>
                </a:rPr>
                <a:t>Head</a:t>
              </a:r>
            </a:p>
          </p:txBody>
        </p:sp>
        <p:cxnSp>
          <p:nvCxnSpPr>
            <p:cNvPr id="28" name="AutoShape 25"/>
            <p:cNvCxnSpPr>
              <a:cxnSpLocks noChangeShapeType="1"/>
              <a:stCxn id="23" idx="3"/>
              <a:endCxn id="46" idx="1"/>
            </p:cNvCxnSpPr>
            <p:nvPr/>
          </p:nvCxnSpPr>
          <p:spPr bwMode="auto">
            <a:xfrm>
              <a:off x="3289" y="2003"/>
              <a:ext cx="680" cy="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6303963" y="2346325"/>
            <a:ext cx="2230437" cy="3313113"/>
            <a:chOff x="3969" y="1842"/>
            <a:chExt cx="1405" cy="2087"/>
          </a:xfrm>
        </p:grpSpPr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3969" y="3095"/>
              <a:ext cx="709" cy="245"/>
              <a:chOff x="573" y="3684"/>
              <a:chExt cx="709" cy="245"/>
            </a:xfrm>
          </p:grpSpPr>
          <p:sp>
            <p:nvSpPr>
              <p:cNvPr id="52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573" y="3684"/>
                <a:ext cx="491" cy="245"/>
              </a:xfrm>
              <a:prstGeom prst="rect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609600" indent="-609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5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</a:pPr>
                <a:endParaRPr lang="ar-SA" altLang="ar-SA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3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064" y="3684"/>
                <a:ext cx="218" cy="245"/>
              </a:xfrm>
              <a:prstGeom prst="rect">
                <a:avLst/>
              </a:prstGeom>
              <a:solidFill>
                <a:srgbClr val="CCECFF">
                  <a:alpha val="30196"/>
                </a:srgbClr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609600" indent="-609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5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</a:pPr>
                <a:endParaRPr lang="ar-SA" altLang="ar-SA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3969" y="2687"/>
              <a:ext cx="709" cy="245"/>
              <a:chOff x="573" y="3684"/>
              <a:chExt cx="709" cy="245"/>
            </a:xfrm>
          </p:grpSpPr>
          <p:sp>
            <p:nvSpPr>
              <p:cNvPr id="50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573" y="3684"/>
                <a:ext cx="491" cy="245"/>
              </a:xfrm>
              <a:prstGeom prst="rect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609600" indent="-609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5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</a:pPr>
                <a:endParaRPr lang="ar-SA" altLang="ar-SA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1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1064" y="3684"/>
                <a:ext cx="218" cy="245"/>
              </a:xfrm>
              <a:prstGeom prst="rect">
                <a:avLst/>
              </a:prstGeom>
              <a:solidFill>
                <a:srgbClr val="CCECFF">
                  <a:alpha val="30196"/>
                </a:srgbClr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609600" indent="-609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5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</a:pPr>
                <a:endParaRPr lang="ar-SA" altLang="ar-SA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32" name="Group 33"/>
            <p:cNvGrpSpPr>
              <a:grpSpLocks/>
            </p:cNvGrpSpPr>
            <p:nvPr/>
          </p:nvGrpSpPr>
          <p:grpSpPr bwMode="auto">
            <a:xfrm>
              <a:off x="3969" y="2280"/>
              <a:ext cx="709" cy="245"/>
              <a:chOff x="573" y="3684"/>
              <a:chExt cx="709" cy="245"/>
            </a:xfrm>
          </p:grpSpPr>
          <p:sp>
            <p:nvSpPr>
              <p:cNvPr id="4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573" y="3684"/>
                <a:ext cx="491" cy="245"/>
              </a:xfrm>
              <a:prstGeom prst="rect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609600" indent="-609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5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</a:pPr>
                <a:endParaRPr lang="ar-SA" altLang="ar-SA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1064" y="3684"/>
                <a:ext cx="218" cy="245"/>
              </a:xfrm>
              <a:prstGeom prst="rect">
                <a:avLst/>
              </a:prstGeom>
              <a:solidFill>
                <a:srgbClr val="CCECFF">
                  <a:alpha val="30196"/>
                </a:srgbClr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609600" indent="-609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5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</a:pPr>
                <a:endParaRPr lang="ar-SA" altLang="ar-SA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33" name="Group 36"/>
            <p:cNvGrpSpPr>
              <a:grpSpLocks/>
            </p:cNvGrpSpPr>
            <p:nvPr/>
          </p:nvGrpSpPr>
          <p:grpSpPr bwMode="auto">
            <a:xfrm>
              <a:off x="3969" y="1888"/>
              <a:ext cx="709" cy="245"/>
              <a:chOff x="573" y="3684"/>
              <a:chExt cx="709" cy="245"/>
            </a:xfrm>
          </p:grpSpPr>
          <p:sp>
            <p:nvSpPr>
              <p:cNvPr id="46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573" y="3684"/>
                <a:ext cx="491" cy="245"/>
              </a:xfrm>
              <a:prstGeom prst="rect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609600" indent="-609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5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</a:pPr>
                <a:endParaRPr lang="ar-SA" altLang="ar-SA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7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1064" y="3684"/>
                <a:ext cx="218" cy="245"/>
              </a:xfrm>
              <a:prstGeom prst="rect">
                <a:avLst/>
              </a:prstGeom>
              <a:solidFill>
                <a:srgbClr val="CCECFF">
                  <a:alpha val="30196"/>
                </a:srgbClr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609600" indent="-609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5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</a:pPr>
                <a:endParaRPr lang="ar-SA" altLang="ar-SA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34" name="AutoShape 39"/>
            <p:cNvCxnSpPr>
              <a:cxnSpLocks noChangeShapeType="1"/>
              <a:stCxn id="47" idx="3"/>
              <a:endCxn id="48" idx="1"/>
            </p:cNvCxnSpPr>
            <p:nvPr/>
          </p:nvCxnSpPr>
          <p:spPr bwMode="auto">
            <a:xfrm flipH="1">
              <a:off x="3969" y="2011"/>
              <a:ext cx="709" cy="392"/>
            </a:xfrm>
            <a:prstGeom prst="bentConnector5">
              <a:avLst>
                <a:gd name="adj1" fmla="val -20310"/>
                <a:gd name="adj2" fmla="val 49745"/>
                <a:gd name="adj3" fmla="val 1203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40"/>
            <p:cNvCxnSpPr>
              <a:cxnSpLocks noChangeShapeType="1"/>
              <a:stCxn id="49" idx="3"/>
              <a:endCxn id="50" idx="1"/>
            </p:cNvCxnSpPr>
            <p:nvPr/>
          </p:nvCxnSpPr>
          <p:spPr bwMode="auto">
            <a:xfrm flipH="1">
              <a:off x="3969" y="2403"/>
              <a:ext cx="709" cy="407"/>
            </a:xfrm>
            <a:prstGeom prst="bentConnector5">
              <a:avLst>
                <a:gd name="adj1" fmla="val -20310"/>
                <a:gd name="adj2" fmla="val 49875"/>
                <a:gd name="adj3" fmla="val 1203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41"/>
            <p:cNvCxnSpPr>
              <a:cxnSpLocks noChangeShapeType="1"/>
              <a:stCxn id="51" idx="3"/>
              <a:endCxn id="52" idx="1"/>
            </p:cNvCxnSpPr>
            <p:nvPr/>
          </p:nvCxnSpPr>
          <p:spPr bwMode="auto">
            <a:xfrm flipH="1">
              <a:off x="3969" y="2810"/>
              <a:ext cx="709" cy="408"/>
            </a:xfrm>
            <a:prstGeom prst="bentConnector5">
              <a:avLst>
                <a:gd name="adj1" fmla="val -20310"/>
                <a:gd name="adj2" fmla="val 49755"/>
                <a:gd name="adj3" fmla="val 1203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>
              <a:off x="3969" y="3475"/>
              <a:ext cx="709" cy="245"/>
              <a:chOff x="573" y="3684"/>
              <a:chExt cx="709" cy="245"/>
            </a:xfrm>
          </p:grpSpPr>
          <p:sp>
            <p:nvSpPr>
              <p:cNvPr id="44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573" y="3684"/>
                <a:ext cx="491" cy="245"/>
              </a:xfrm>
              <a:prstGeom prst="rect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609600" indent="-609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5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</a:pPr>
                <a:endParaRPr lang="ar-SA" altLang="ar-SA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5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1064" y="3684"/>
                <a:ext cx="218" cy="245"/>
              </a:xfrm>
              <a:prstGeom prst="rect">
                <a:avLst/>
              </a:prstGeom>
              <a:solidFill>
                <a:srgbClr val="CCECFF">
                  <a:alpha val="30196"/>
                </a:srgbClr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609600" indent="-609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5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None/>
                </a:pPr>
                <a:endParaRPr lang="ar-SA" altLang="ar-SA" b="1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cxnSp>
          <p:nvCxnSpPr>
            <p:cNvPr id="38" name="AutoShape 45"/>
            <p:cNvCxnSpPr>
              <a:cxnSpLocks noChangeShapeType="1"/>
              <a:stCxn id="53" idx="3"/>
              <a:endCxn id="44" idx="1"/>
            </p:cNvCxnSpPr>
            <p:nvPr/>
          </p:nvCxnSpPr>
          <p:spPr bwMode="auto">
            <a:xfrm flipH="1">
              <a:off x="3969" y="3218"/>
              <a:ext cx="709" cy="380"/>
            </a:xfrm>
            <a:prstGeom prst="bentConnector5">
              <a:avLst>
                <a:gd name="adj1" fmla="val -20310"/>
                <a:gd name="adj2" fmla="val 49736"/>
                <a:gd name="adj3" fmla="val 12031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9" name="Group 46"/>
            <p:cNvGrpSpPr>
              <a:grpSpLocks/>
            </p:cNvGrpSpPr>
            <p:nvPr/>
          </p:nvGrpSpPr>
          <p:grpSpPr bwMode="auto">
            <a:xfrm>
              <a:off x="4468" y="3475"/>
              <a:ext cx="181" cy="227"/>
              <a:chOff x="4785" y="4048"/>
              <a:chExt cx="136" cy="272"/>
            </a:xfrm>
          </p:grpSpPr>
          <p:sp>
            <p:nvSpPr>
              <p:cNvPr id="42" name="Line 47"/>
              <p:cNvSpPr>
                <a:spLocks noChangeShapeType="1"/>
              </p:cNvSpPr>
              <p:nvPr/>
            </p:nvSpPr>
            <p:spPr bwMode="auto">
              <a:xfrm flipH="1">
                <a:off x="4785" y="4048"/>
                <a:ext cx="13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48"/>
              <p:cNvSpPr>
                <a:spLocks noChangeShapeType="1"/>
              </p:cNvSpPr>
              <p:nvPr/>
            </p:nvSpPr>
            <p:spPr bwMode="auto">
              <a:xfrm>
                <a:off x="4785" y="4048"/>
                <a:ext cx="13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0" name="AutoShape 49"/>
            <p:cNvSpPr>
              <a:spLocks/>
            </p:cNvSpPr>
            <p:nvPr/>
          </p:nvSpPr>
          <p:spPr bwMode="auto">
            <a:xfrm>
              <a:off x="4830" y="1842"/>
              <a:ext cx="91" cy="2087"/>
            </a:xfrm>
            <a:prstGeom prst="rightBracket">
              <a:avLst>
                <a:gd name="adj" fmla="val 19111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41" name="Rectangle 50"/>
            <p:cNvSpPr>
              <a:spLocks noChangeArrowheads="1"/>
            </p:cNvSpPr>
            <p:nvPr/>
          </p:nvSpPr>
          <p:spPr bwMode="auto">
            <a:xfrm rot="5400000">
              <a:off x="4626" y="2683"/>
              <a:ext cx="113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609600" indent="-609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5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ar-SA" sz="2400">
                  <a:solidFill>
                    <a:srgbClr val="0066CC"/>
                  </a:solidFill>
                </a:rPr>
                <a:t>Data nodes</a:t>
              </a:r>
            </a:p>
          </p:txBody>
        </p:sp>
      </p:grp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5364163" y="5588000"/>
            <a:ext cx="2808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ar-SA" sz="2000" dirty="0" smtClean="0"/>
              <a:t>(b) </a:t>
            </a:r>
            <a:r>
              <a:rPr lang="en-US" altLang="ar-SA" sz="2000" dirty="0"/>
              <a:t>Physical </a:t>
            </a:r>
          </a:p>
        </p:txBody>
      </p:sp>
      <p:sp>
        <p:nvSpPr>
          <p:cNvPr id="55" name="Rectangle 12"/>
          <p:cNvSpPr>
            <a:spLocks noChangeAspect="1" noChangeArrowheads="1"/>
          </p:cNvSpPr>
          <p:nvPr/>
        </p:nvSpPr>
        <p:spPr bwMode="auto">
          <a:xfrm>
            <a:off x="1295400" y="2879725"/>
            <a:ext cx="1079500" cy="3968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ar-SA" altLang="ar-SA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ar-SA" sz="3600" dirty="0"/>
              <a:t>Stack </a:t>
            </a:r>
            <a:r>
              <a:rPr lang="en-US" altLang="ar-SA" sz="3600" dirty="0" smtClean="0"/>
              <a:t>LL Implementation (cont.) </a:t>
            </a:r>
            <a:r>
              <a:rPr lang="en-US" altLang="ar-SA" sz="3600" dirty="0">
                <a:solidFill>
                  <a:srgbClr val="C00000"/>
                </a:solidFill>
              </a:rPr>
              <a:t>J</a:t>
            </a:r>
            <a:r>
              <a:rPr lang="en-US" altLang="ar-SA" sz="3600" dirty="0" smtClean="0">
                <a:solidFill>
                  <a:srgbClr val="C00000"/>
                </a:solidFill>
              </a:rPr>
              <a:t>ava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1812-90B3-4D3B-A29A-21BD118C5E32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r>
              <a:rPr lang="en-US" dirty="0"/>
              <a:t>Node Class </a:t>
            </a:r>
            <a:r>
              <a:rPr lang="en-US" dirty="0" smtClean="0"/>
              <a:t>– </a:t>
            </a:r>
            <a:r>
              <a:rPr lang="en-US" sz="2400" dirty="0" smtClean="0">
                <a:solidFill>
                  <a:srgbClr val="C00000"/>
                </a:solidFill>
              </a:rPr>
              <a:t>same </a:t>
            </a:r>
            <a:r>
              <a:rPr lang="en-US" sz="2400" dirty="0">
                <a:solidFill>
                  <a:srgbClr val="C00000"/>
                </a:solidFill>
              </a:rPr>
              <a:t>N</a:t>
            </a:r>
            <a:r>
              <a:rPr lang="en-US" sz="2400" dirty="0" smtClean="0">
                <a:solidFill>
                  <a:srgbClr val="C00000"/>
                </a:solidFill>
              </a:rPr>
              <a:t>ode class </a:t>
            </a:r>
            <a:r>
              <a:rPr lang="en-US" sz="2400" dirty="0" smtClean="0"/>
              <a:t>in the Linked List</a:t>
            </a:r>
            <a:endParaRPr lang="en-US" sz="2400" dirty="0"/>
          </a:p>
          <a:p>
            <a:pPr marL="0" indent="0">
              <a:buNone/>
            </a:pPr>
            <a:endParaRPr lang="ar-SA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12648" y="2209800"/>
            <a:ext cx="81534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Stack Class</a:t>
            </a:r>
            <a:endParaRPr lang="en-US" dirty="0"/>
          </a:p>
        </p:txBody>
      </p:sp>
      <p:sp>
        <p:nvSpPr>
          <p:cNvPr id="10" name="Text Box 1"/>
          <p:cNvSpPr txBox="1"/>
          <p:nvPr/>
        </p:nvSpPr>
        <p:spPr>
          <a:xfrm>
            <a:off x="987552" y="2819400"/>
            <a:ext cx="7699248" cy="35052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Stack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{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// Declare </a:t>
            </a:r>
            <a:r>
              <a:rPr lang="en-US" sz="1400" dirty="0" smtClean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Stack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class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Node </a:t>
            </a:r>
            <a:r>
              <a:rPr lang="en-US" sz="1400" dirty="0" smtClean="0">
                <a:solidFill>
                  <a:srgbClr val="0099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// Reference to the first Node in the list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private </a:t>
            </a:r>
            <a:r>
              <a:rPr lang="en-US" sz="1400" dirty="0" err="1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1400" dirty="0">
                <a:solidFill>
                  <a:srgbClr val="0099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count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// count the number of nodes in the list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Stack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(){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// </a:t>
            </a:r>
            <a:r>
              <a:rPr lang="en-US" sz="1400" dirty="0" smtClean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constructor</a:t>
            </a:r>
            <a:endParaRPr lang="en-US" sz="1400" dirty="0">
              <a:solidFill>
                <a:srgbClr val="969696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99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count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=0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// </a:t>
            </a:r>
            <a:r>
              <a:rPr lang="en-US" sz="1400" dirty="0" smtClean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by default initialized to </a:t>
            </a:r>
            <a:r>
              <a:rPr lang="en-US" sz="1400" dirty="0" smtClean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null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}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public </a:t>
            </a:r>
            <a:r>
              <a:rPr lang="en-US" sz="1400" dirty="0" err="1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14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StackCount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(){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// </a:t>
            </a:r>
            <a:r>
              <a:rPr lang="en-US" sz="1400" dirty="0" smtClean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return the count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of nodes in the list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99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count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;}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public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boolean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emptyStack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(){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// </a:t>
            </a:r>
            <a:r>
              <a:rPr lang="en-US" sz="1400" dirty="0" smtClean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check is it empty stack or not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solidFill>
                  <a:srgbClr val="0099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count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==0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4863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622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ar-SA" sz="3600" dirty="0"/>
              <a:t>Stack LL Implementation (cont</a:t>
            </a:r>
            <a:r>
              <a:rPr lang="en-US" altLang="ar-SA" sz="3600" dirty="0" smtClean="0"/>
              <a:t>.) </a:t>
            </a:r>
            <a:r>
              <a:rPr lang="en-US" altLang="ar-SA" sz="3600" dirty="0" smtClean="0">
                <a:solidFill>
                  <a:srgbClr val="C00000"/>
                </a:solidFill>
              </a:rPr>
              <a:t>Java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 smtClean="0"/>
              <a:t>Stack Class – </a:t>
            </a:r>
            <a:r>
              <a:rPr lang="en-US" i="1" dirty="0" err="1" smtClean="0"/>
              <a:t>pushStack</a:t>
            </a:r>
            <a:r>
              <a:rPr lang="en-US" i="1" dirty="0" smtClean="0"/>
              <a:t>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7" name="Text Box 1"/>
          <p:cNvSpPr txBox="1"/>
          <p:nvPr/>
        </p:nvSpPr>
        <p:spPr>
          <a:xfrm>
            <a:off x="1524000" y="3048000"/>
            <a:ext cx="5864352" cy="20574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public void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pushStack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data){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Node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NewNode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=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new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Node(data);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NewNode.</a:t>
            </a:r>
            <a:r>
              <a:rPr lang="en-US" sz="1600" dirty="0" err="1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next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top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top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NewNode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count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++;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622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ar-SA" sz="3600" dirty="0"/>
              <a:t>Stack LL Implementation (cont</a:t>
            </a:r>
            <a:r>
              <a:rPr lang="en-US" altLang="ar-SA" sz="3600" dirty="0" smtClean="0"/>
              <a:t>.)</a:t>
            </a:r>
            <a:r>
              <a:rPr lang="en-US" altLang="ar-SA" sz="3600" dirty="0">
                <a:solidFill>
                  <a:srgbClr val="C00000"/>
                </a:solidFill>
              </a:rPr>
              <a:t> </a:t>
            </a:r>
            <a:r>
              <a:rPr lang="en-US" altLang="ar-SA" sz="3600" dirty="0" smtClean="0">
                <a:solidFill>
                  <a:srgbClr val="C00000"/>
                </a:solidFill>
              </a:rPr>
              <a:t>Java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 smtClean="0"/>
              <a:t>Stack Class – </a:t>
            </a:r>
            <a:r>
              <a:rPr lang="en-US" i="1" dirty="0" err="1" smtClean="0"/>
              <a:t>popStack</a:t>
            </a:r>
            <a:r>
              <a:rPr lang="en-US" i="1" dirty="0" smtClean="0"/>
              <a:t>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7" name="Text Box 1"/>
          <p:cNvSpPr txBox="1"/>
          <p:nvPr/>
        </p:nvSpPr>
        <p:spPr>
          <a:xfrm>
            <a:off x="1524000" y="2819400"/>
            <a:ext cx="5864352" cy="3048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public </a:t>
            </a:r>
            <a:r>
              <a:rPr lang="en-US" sz="1600" dirty="0" err="1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boolean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popStack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Node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dataout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){</a:t>
            </a:r>
          </a:p>
          <a:p>
            <a:pPr marL="269875">
              <a:lnSpc>
                <a:spcPct val="107000"/>
              </a:lnSpc>
            </a:pPr>
            <a:endParaRPr lang="en-US" sz="1600" dirty="0">
              <a:solidFill>
                <a:srgbClr val="0000E6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if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(!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emptyStack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()){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dataout.Data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.Data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.next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9875">
              <a:lnSpc>
                <a:spcPct val="107000"/>
              </a:lnSpc>
            </a:pP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US" sz="1600" dirty="0" smtClean="0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count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--;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return true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9875">
              <a:lnSpc>
                <a:spcPct val="107000"/>
              </a:lnSpc>
            </a:pP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else</a:t>
            </a: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return false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93663">
              <a:lnSpc>
                <a:spcPct val="107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2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622"/>
            <a:ext cx="8153400" cy="990600"/>
          </a:xfrm>
        </p:spPr>
        <p:txBody>
          <a:bodyPr>
            <a:normAutofit/>
          </a:bodyPr>
          <a:lstStyle/>
          <a:p>
            <a:r>
              <a:rPr lang="en-US" altLang="ar-SA" sz="3600" dirty="0"/>
              <a:t>Stack LL Implementation (cont</a:t>
            </a:r>
            <a:r>
              <a:rPr lang="en-US" altLang="ar-SA" sz="3600" dirty="0" smtClean="0"/>
              <a:t>.) </a:t>
            </a:r>
            <a:r>
              <a:rPr lang="en-US" altLang="ar-SA" sz="3600" dirty="0" smtClean="0">
                <a:solidFill>
                  <a:srgbClr val="C00000"/>
                </a:solidFill>
              </a:rPr>
              <a:t>Java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r>
              <a:rPr lang="en-US" dirty="0" smtClean="0"/>
              <a:t>Stack Class – </a:t>
            </a:r>
            <a:r>
              <a:rPr lang="en-US" i="1" dirty="0" err="1" smtClean="0"/>
              <a:t>StackTop</a:t>
            </a:r>
            <a:r>
              <a:rPr lang="en-US" i="1" dirty="0" smtClean="0"/>
              <a:t>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6" name="Text Box 1"/>
          <p:cNvSpPr txBox="1"/>
          <p:nvPr/>
        </p:nvSpPr>
        <p:spPr>
          <a:xfrm>
            <a:off x="1524000" y="2819400"/>
            <a:ext cx="5410200" cy="25146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public </a:t>
            </a:r>
            <a:r>
              <a:rPr lang="en-US" sz="1600" dirty="0" err="1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1600" dirty="0" err="1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oolean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StackTop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Node 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dataout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){</a:t>
            </a:r>
          </a:p>
          <a:p>
            <a:pPr marL="269875">
              <a:lnSpc>
                <a:spcPct val="107000"/>
              </a:lnSpc>
            </a:pPr>
            <a:endParaRPr lang="en-US" sz="1600" dirty="0">
              <a:solidFill>
                <a:srgbClr val="0000E6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if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(!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emptyStack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()){</a:t>
            </a:r>
          </a:p>
          <a:p>
            <a:pPr marL="269875">
              <a:lnSpc>
                <a:spcPct val="107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err="1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dataout.Data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1600" dirty="0" err="1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US" sz="1600" dirty="0" err="1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.Data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9875">
              <a:lnSpc>
                <a:spcPct val="107000"/>
              </a:lnSpc>
            </a:pP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return 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true</a:t>
            </a:r>
            <a:r>
              <a:rPr lang="en-US" sz="1600" dirty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9875">
              <a:lnSpc>
                <a:spcPct val="107000"/>
              </a:lnSpc>
            </a:pP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endParaRPr lang="en-US" sz="1600" dirty="0">
              <a:solidFill>
                <a:schemeClr val="tx1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else</a:t>
            </a:r>
            <a:endParaRPr lang="en-US" sz="1600" dirty="0">
              <a:solidFill>
                <a:srgbClr val="0000E6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9875">
              <a:lnSpc>
                <a:spcPct val="107000"/>
              </a:lnSpc>
            </a:pP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return false</a:t>
            </a: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93663">
              <a:lnSpc>
                <a:spcPct val="107000"/>
              </a:lnSpc>
            </a:pPr>
            <a:r>
              <a:rPr lang="en-US" sz="1600" dirty="0" smtClean="0">
                <a:solidFill>
                  <a:schemeClr val="tx1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}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ar-SA" sz="3600" dirty="0"/>
              <a:t>Stack </a:t>
            </a:r>
            <a:r>
              <a:rPr lang="en-US" altLang="ar-SA" sz="3600" dirty="0" smtClean="0"/>
              <a:t>LL Implementation (cont.) </a:t>
            </a:r>
            <a:r>
              <a:rPr lang="en-US" altLang="ar-SA" sz="3600" dirty="0" smtClean="0">
                <a:solidFill>
                  <a:srgbClr val="C00000"/>
                </a:solidFill>
              </a:rPr>
              <a:t>C++</a:t>
            </a:r>
            <a:endParaRPr lang="ar-SA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91812-90B3-4D3B-A29A-21BD118C5E32}" type="datetime5">
              <a:rPr lang="en-GB" smtClean="0"/>
              <a:pPr/>
              <a:t>14-Jun-14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Science Department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D19A39A-DE17-4F7B-8932-6C19FDDBCA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r>
              <a:rPr lang="en-US" dirty="0"/>
              <a:t>Node Class </a:t>
            </a:r>
            <a:r>
              <a:rPr lang="en-US" dirty="0" smtClean="0"/>
              <a:t>– </a:t>
            </a:r>
            <a:r>
              <a:rPr lang="en-US" sz="2400" dirty="0" smtClean="0">
                <a:solidFill>
                  <a:srgbClr val="C00000"/>
                </a:solidFill>
              </a:rPr>
              <a:t>same </a:t>
            </a:r>
            <a:r>
              <a:rPr lang="en-US" sz="2400" dirty="0">
                <a:solidFill>
                  <a:srgbClr val="C00000"/>
                </a:solidFill>
              </a:rPr>
              <a:t>N</a:t>
            </a:r>
            <a:r>
              <a:rPr lang="en-US" sz="2400" dirty="0" smtClean="0">
                <a:solidFill>
                  <a:srgbClr val="C00000"/>
                </a:solidFill>
              </a:rPr>
              <a:t>ode class </a:t>
            </a:r>
            <a:r>
              <a:rPr lang="en-US" sz="2400" dirty="0" smtClean="0"/>
              <a:t>in the Linked List</a:t>
            </a:r>
            <a:endParaRPr lang="en-US" sz="2400" dirty="0"/>
          </a:p>
          <a:p>
            <a:pPr marL="0" indent="0">
              <a:buNone/>
            </a:pPr>
            <a:endParaRPr lang="ar-SA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12648" y="2209800"/>
            <a:ext cx="81534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Stack Class</a:t>
            </a:r>
            <a:endParaRPr lang="en-US" dirty="0"/>
          </a:p>
        </p:txBody>
      </p:sp>
      <p:sp>
        <p:nvSpPr>
          <p:cNvPr id="10" name="Text Box 1"/>
          <p:cNvSpPr txBox="1"/>
          <p:nvPr/>
        </p:nvSpPr>
        <p:spPr>
          <a:xfrm>
            <a:off x="987552" y="2819400"/>
            <a:ext cx="7699248" cy="38100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Stack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{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// Declare </a:t>
            </a:r>
            <a:r>
              <a:rPr lang="en-US" sz="1400" dirty="0" smtClean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Stack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class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Node *</a:t>
            </a:r>
            <a:r>
              <a:rPr lang="en-US" sz="1400" dirty="0" smtClean="0">
                <a:solidFill>
                  <a:srgbClr val="0099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// </a:t>
            </a:r>
            <a:r>
              <a:rPr lang="en-US" sz="1400" dirty="0" smtClean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pointer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 the first Node in the list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	</a:t>
            </a:r>
            <a:r>
              <a:rPr lang="en-US" sz="1400" dirty="0" err="1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1400" dirty="0" smtClean="0">
                <a:solidFill>
                  <a:srgbClr val="0099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99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count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// count the number of nodes in the list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Stack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(){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// </a:t>
            </a:r>
            <a:r>
              <a:rPr lang="en-US" sz="1400" dirty="0" smtClean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constructor</a:t>
            </a:r>
            <a:endParaRPr lang="en-US" sz="1400" dirty="0">
              <a:solidFill>
                <a:srgbClr val="969696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99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count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=0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400" dirty="0" smtClean="0">
                <a:solidFill>
                  <a:srgbClr val="00B05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top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=</a:t>
            </a:r>
            <a:r>
              <a:rPr lang="en-US" sz="1400" dirty="0" smtClean="0">
                <a:solidFill>
                  <a:srgbClr val="7030A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NULL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}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int</a:t>
            </a:r>
            <a:r>
              <a:rPr lang="en-US" sz="14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StackCount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(){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// </a:t>
            </a:r>
            <a:r>
              <a:rPr lang="en-US" sz="1400" dirty="0" smtClean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return the count 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of nodes in the list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return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99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count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;}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bool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emptyStack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(){</a:t>
            </a:r>
            <a:r>
              <a:rPr lang="en-US" sz="1400" dirty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// </a:t>
            </a:r>
            <a:r>
              <a:rPr lang="en-US" sz="1400" dirty="0" smtClean="0">
                <a:solidFill>
                  <a:srgbClr val="96969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check is it empty stack or not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 smtClean="0">
                <a:solidFill>
                  <a:srgbClr val="0000E6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return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solidFill>
                  <a:srgbClr val="0099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count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==0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);}</a:t>
            </a:r>
          </a:p>
        </p:txBody>
      </p:sp>
    </p:spTree>
    <p:extLst>
      <p:ext uri="{BB962C8B-B14F-4D97-AF65-F5344CB8AC3E}">
        <p14:creationId xmlns:p14="http://schemas.microsoft.com/office/powerpoint/2010/main" val="348639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3651</TotalTime>
  <Words>592</Words>
  <Application>Microsoft Office PowerPoint</Application>
  <PresentationFormat>عرض على الشاشة (3:4)‏</PresentationFormat>
  <Paragraphs>208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18" baseType="lpstr">
      <vt:lpstr>Median</vt:lpstr>
      <vt:lpstr>1_Median</vt:lpstr>
      <vt:lpstr>Cs212: Data Structures</vt:lpstr>
      <vt:lpstr>Stacks</vt:lpstr>
      <vt:lpstr>Basic Stack Operation</vt:lpstr>
      <vt:lpstr>Stack Linked List Implementation</vt:lpstr>
      <vt:lpstr>Stack LL Implementation (cont.) Java</vt:lpstr>
      <vt:lpstr>Stack LL Implementation (cont.) Java</vt:lpstr>
      <vt:lpstr>Stack LL Implementation (cont.) Java</vt:lpstr>
      <vt:lpstr>Stack LL Implementation (cont.) Java</vt:lpstr>
      <vt:lpstr>Stack LL Implementation (cont.) C++</vt:lpstr>
      <vt:lpstr>Stack LL Implementation (cont.) C++</vt:lpstr>
      <vt:lpstr> Stack LL Implementation (cont.) C++</vt:lpstr>
      <vt:lpstr> Stack LL Implementation (cont.) C++</vt:lpstr>
      <vt:lpstr>Example 1</vt:lpstr>
      <vt:lpstr>Example 2 (C++)</vt:lpstr>
      <vt:lpstr>Example 2 ( Java )</vt:lpstr>
      <vt:lpstr>Example 2 Java &amp; C++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Amal</dc:creator>
  <cp:lastModifiedBy>Administrator</cp:lastModifiedBy>
  <cp:revision>310</cp:revision>
  <dcterms:created xsi:type="dcterms:W3CDTF">2010-02-18T11:21:06Z</dcterms:created>
  <dcterms:modified xsi:type="dcterms:W3CDTF">2014-06-14T16:31:15Z</dcterms:modified>
</cp:coreProperties>
</file>